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7" r:id="rId4"/>
    <p:sldId id="287" r:id="rId5"/>
    <p:sldId id="275" r:id="rId6"/>
    <p:sldId id="264" r:id="rId7"/>
    <p:sldId id="268" r:id="rId8"/>
    <p:sldId id="272" r:id="rId9"/>
    <p:sldId id="271" r:id="rId10"/>
    <p:sldId id="270" r:id="rId11"/>
    <p:sldId id="269" r:id="rId12"/>
    <p:sldId id="267" r:id="rId13"/>
    <p:sldId id="273" r:id="rId14"/>
    <p:sldId id="274" r:id="rId15"/>
    <p:sldId id="276" r:id="rId16"/>
    <p:sldId id="277" r:id="rId17"/>
    <p:sldId id="281" r:id="rId18"/>
    <p:sldId id="297" r:id="rId19"/>
    <p:sldId id="296" r:id="rId20"/>
    <p:sldId id="265" r:id="rId21"/>
    <p:sldId id="279" r:id="rId22"/>
    <p:sldId id="266" r:id="rId23"/>
    <p:sldId id="288" r:id="rId24"/>
    <p:sldId id="292" r:id="rId25"/>
    <p:sldId id="298" r:id="rId26"/>
    <p:sldId id="299" r:id="rId27"/>
    <p:sldId id="293" r:id="rId28"/>
    <p:sldId id="300" r:id="rId29"/>
    <p:sldId id="294" r:id="rId30"/>
    <p:sldId id="295" r:id="rId31"/>
    <p:sldId id="301" r:id="rId32"/>
    <p:sldId id="282" r:id="rId33"/>
    <p:sldId id="278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25"/>
    <p:restoredTop sz="94558"/>
  </p:normalViewPr>
  <p:slideViewPr>
    <p:cSldViewPr snapToGrid="0" snapToObjects="1">
      <p:cViewPr varScale="1">
        <p:scale>
          <a:sx n="152" d="100"/>
          <a:sy n="152" d="100"/>
        </p:scale>
        <p:origin x="216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B4D1-0A28-FA4A-9134-5F79B138F3AC}" type="datetimeFigureOut">
              <a:rPr lang="en-US" smtClean="0"/>
              <a:t>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A19F-9A5E-D240-8FF1-934ECF97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wiley.com/assets/7323/92/electronic_artwork_guidelines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journals.plos.org/plosgenetics/article?id=10.1371/journal.pgen.1009076#pgen-1009076-g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Visualizing Data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2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FD008-CBC5-8944-B65C-753A5094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33" y="2737491"/>
            <a:ext cx="5172940" cy="34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72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16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393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58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222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Axes and legends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6CB1F-3C5B-6846-871B-79DC7D0A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85" y="1864751"/>
            <a:ext cx="4893402" cy="39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Last week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166842"/>
            <a:ext cx="118011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3200" dirty="0"/>
              <a:t>What are some causes of the reproducibility crisis?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3200" dirty="0"/>
              <a:t>Problems with eugenics?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3200" dirty="0"/>
              <a:t>R basics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225366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605" y="945502"/>
            <a:ext cx="3547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Raster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Vector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0" y="1280899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102605" y="4351546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102605" y="3050176"/>
            <a:ext cx="29985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jpg, tiff, </a:t>
            </a:r>
            <a:r>
              <a:rPr lang="en-US" sz="2400" dirty="0" err="1"/>
              <a:t>png</a:t>
            </a:r>
            <a:r>
              <a:rPr lang="en-US" sz="2400" dirty="0"/>
              <a:t>, bmp, raw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eps, pdf, </a:t>
            </a:r>
            <a:r>
              <a:rPr lang="en-US" sz="2400" dirty="0" err="1"/>
              <a:t>svg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3C55-B703-2247-842F-5717CD0280C4}"/>
              </a:ext>
            </a:extLst>
          </p:cNvPr>
          <p:cNvSpPr txBox="1"/>
          <p:nvPr/>
        </p:nvSpPr>
        <p:spPr>
          <a:xfrm>
            <a:off x="4857226" y="1400961"/>
            <a:ext cx="325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Example of journal requirements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3840-23CD-CB40-A50E-81B42FAD934F}"/>
              </a:ext>
            </a:extLst>
          </p:cNvPr>
          <p:cNvSpPr txBox="1"/>
          <p:nvPr/>
        </p:nvSpPr>
        <p:spPr>
          <a:xfrm>
            <a:off x="4957894" y="2164360"/>
            <a:ext cx="4202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(edit in Adobe photoshop; gimp)</a:t>
            </a:r>
          </a:p>
          <a:p>
            <a:endParaRPr lang="en-US" dirty="0"/>
          </a:p>
          <a:p>
            <a:r>
              <a:rPr lang="en-US" dirty="0"/>
              <a:t>Plots (R; edit in </a:t>
            </a:r>
            <a:r>
              <a:rPr lang="en-US" dirty="0" err="1"/>
              <a:t>inkscape</a:t>
            </a:r>
            <a:r>
              <a:rPr lang="en-US" dirty="0"/>
              <a:t>; Adobe illustrator)</a:t>
            </a:r>
          </a:p>
          <a:p>
            <a:endParaRPr lang="en-US" dirty="0"/>
          </a:p>
          <a:p>
            <a:r>
              <a:rPr lang="en-US" dirty="0"/>
              <a:t>Complex plots (PPT; Adobe illustrator)</a:t>
            </a:r>
          </a:p>
        </p:txBody>
      </p:sp>
    </p:spTree>
    <p:extLst>
      <p:ext uri="{BB962C8B-B14F-4D97-AF65-F5344CB8AC3E}">
        <p14:creationId xmlns:p14="http://schemas.microsoft.com/office/powerpoint/2010/main" val="99387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10058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3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113249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848959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07428-6E32-954E-8E13-03976A38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4" y="2641177"/>
            <a:ext cx="4467121" cy="29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2086011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8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9E1D2-C128-1744-9E1C-024889EC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08" y="2375390"/>
            <a:ext cx="608279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Importance of figures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123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8" name="Picture 2" descr="Figure 1. ">
            <a:extLst>
              <a:ext uri="{FF2B5EF4-FFF2-40B4-BE49-F238E27FC236}">
                <a16:creationId xmlns:a16="http://schemas.microsoft.com/office/drawing/2014/main" id="{C8981D5F-00F7-C149-9D24-7A314DDC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24" y="2249858"/>
            <a:ext cx="4850842" cy="46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80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I make a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01EDD-D880-EE4E-8112-E1F00EC9817C}"/>
              </a:ext>
            </a:extLst>
          </p:cNvPr>
          <p:cNvSpPr txBox="1"/>
          <p:nvPr/>
        </p:nvSpPr>
        <p:spPr>
          <a:xfrm>
            <a:off x="451692" y="935915"/>
            <a:ext cx="1098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Decide why you are making the plot. Often times you will have a sentence in your paper that demands a plot. On almost every project I’ve ever been involved in we have much data that is never included in a figure in the final paper.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9D61D-318A-A649-8DB5-3995975A07D1}"/>
              </a:ext>
            </a:extLst>
          </p:cNvPr>
          <p:cNvSpPr/>
          <p:nvPr/>
        </p:nvSpPr>
        <p:spPr>
          <a:xfrm>
            <a:off x="451692" y="20662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The </a:t>
            </a:r>
            <a:r>
              <a:rPr lang="el-GR" i="1" dirty="0">
                <a:solidFill>
                  <a:srgbClr val="202020"/>
                </a:solidFill>
                <a:latin typeface="Garamond" panose="02020404030301010803" pitchFamily="18" charset="0"/>
              </a:rPr>
              <a:t>Δ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R</a:t>
            </a:r>
            <a:r>
              <a:rPr lang="en-US" i="1" baseline="-25000" dirty="0">
                <a:solidFill>
                  <a:srgbClr val="202020"/>
                </a:solidFill>
                <a:latin typeface="Garamond" panose="02020404030301010803" pitchFamily="18" charset="0"/>
              </a:rPr>
              <a:t>x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 statistics for fusions, fissions and polyploidy had credible intervals that overlapped zero (</a:t>
            </a:r>
            <a:r>
              <a:rPr lang="en-US" i="1" u="sng" dirty="0">
                <a:solidFill>
                  <a:srgbClr val="16A127"/>
                </a:solidFill>
                <a:latin typeface="Garamond" panose="02020404030301010803" pitchFamily="18" charset="0"/>
                <a:hlinkClick r:id="rId2"/>
              </a:rPr>
              <a:t>Fig 2A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). </a:t>
            </a:r>
            <a:endParaRPr lang="en-US" i="1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52779-42B0-CB41-8DA9-85896998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2" y="2795160"/>
            <a:ext cx="2806553" cy="370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DE3CA-3B6F-9741-849D-2AA122E91212}"/>
              </a:ext>
            </a:extLst>
          </p:cNvPr>
          <p:cNvSpPr txBox="1"/>
          <p:nvPr/>
        </p:nvSpPr>
        <p:spPr>
          <a:xfrm>
            <a:off x="1090570" y="648866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rows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70CBAD-B46D-0647-9C94-706EA34FCD1B}"/>
              </a:ext>
            </a:extLst>
          </p:cNvPr>
          <p:cNvGrpSpPr/>
          <p:nvPr/>
        </p:nvGrpSpPr>
        <p:grpSpPr>
          <a:xfrm>
            <a:off x="7363140" y="1681884"/>
            <a:ext cx="4146555" cy="4991450"/>
            <a:chOff x="6801078" y="1795244"/>
            <a:chExt cx="4146555" cy="49914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04F7D3-8F48-FE4D-99B4-050C8D6350FF}"/>
                </a:ext>
              </a:extLst>
            </p:cNvPr>
            <p:cNvGrpSpPr/>
            <p:nvPr/>
          </p:nvGrpSpPr>
          <p:grpSpPr>
            <a:xfrm>
              <a:off x="6801078" y="2021860"/>
              <a:ext cx="3988471" cy="4637729"/>
              <a:chOff x="6801078" y="2021860"/>
              <a:chExt cx="3988471" cy="46377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5D71B0-6DB4-0C4F-981B-A9DD6620E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1078" y="2021860"/>
                <a:ext cx="3988471" cy="325273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3B3B2C-3B7C-854B-A70A-5CA0EEDDAE14}"/>
                  </a:ext>
                </a:extLst>
              </p:cNvPr>
              <p:cNvSpPr/>
              <p:nvPr/>
            </p:nvSpPr>
            <p:spPr>
              <a:xfrm>
                <a:off x="7130642" y="5274594"/>
                <a:ext cx="3658907" cy="13849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Each curve represents the posterior distribution of the </a:t>
                </a:r>
                <a:r>
                  <a:rPr lang="el-GR" sz="1400" dirty="0">
                    <a:solidFill>
                      <a:srgbClr val="202020"/>
                    </a:solidFill>
                    <a:latin typeface="Helvetica" pitchFamily="2" charset="0"/>
                  </a:rPr>
                  <a:t>Δ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R</a:t>
                </a:r>
                <a:r>
                  <a:rPr lang="en-US" sz="1400" i="1" baseline="-25000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statistic, where 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is either fission, fusion, or polyploidy which is indicated by the color of the fill. Below the curves the lines indicate the 95% credible interval of each statistic. </a:t>
                </a:r>
                <a:endParaRPr lang="en-US" sz="1400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E4E18-5E5A-7C43-B7C9-4E50A9D3322D}"/>
                </a:ext>
              </a:extLst>
            </p:cNvPr>
            <p:cNvSpPr/>
            <p:nvPr/>
          </p:nvSpPr>
          <p:spPr>
            <a:xfrm>
              <a:off x="6801078" y="1795244"/>
              <a:ext cx="4146555" cy="4991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Plotting in this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 the course of the semester we will plot using several approaches (base, </a:t>
            </a:r>
            <a:r>
              <a:rPr lang="en-US" sz="2000" b="1" dirty="0" err="1"/>
              <a:t>ggplot</a:t>
            </a:r>
            <a:r>
              <a:rPr lang="en-US" sz="2000" b="1" dirty="0"/>
              <a:t>, custom packages)</a:t>
            </a:r>
          </a:p>
          <a:p>
            <a:endParaRPr lang="en-US" sz="2000" b="1" dirty="0"/>
          </a:p>
          <a:p>
            <a:r>
              <a:rPr lang="en-US" sz="2000" b="1" dirty="0"/>
              <a:t>Thursday</a:t>
            </a:r>
          </a:p>
          <a:p>
            <a:r>
              <a:rPr lang="en-US" sz="2000" b="1" dirty="0"/>
              <a:t>Intro to base plotting</a:t>
            </a:r>
          </a:p>
          <a:p>
            <a:r>
              <a:rPr lang="en-US" sz="2000" dirty="0"/>
              <a:t>Plot1: a single continuous </a:t>
            </a:r>
          </a:p>
          <a:p>
            <a:r>
              <a:rPr lang="en-US" sz="2000" dirty="0"/>
              <a:t>Plot2: 2 continuous variables (predictor and response)</a:t>
            </a:r>
          </a:p>
          <a:p>
            <a:r>
              <a:rPr lang="en-US" sz="2000" dirty="0"/>
              <a:t>Plot3: 1 continuous variable 1 binary discrete</a:t>
            </a:r>
          </a:p>
          <a:p>
            <a:r>
              <a:rPr lang="en-US" sz="2000" dirty="0"/>
              <a:t>Plot4: 1 continuous variable measured under 3 conditions</a:t>
            </a:r>
          </a:p>
        </p:txBody>
      </p:sp>
    </p:spTree>
    <p:extLst>
      <p:ext uri="{BB962C8B-B14F-4D97-AF65-F5344CB8AC3E}">
        <p14:creationId xmlns:p14="http://schemas.microsoft.com/office/powerpoint/2010/main" val="868881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E53A2-1362-4F47-A126-828BB4F24D60}"/>
              </a:ext>
            </a:extLst>
          </p:cNvPr>
          <p:cNvSpPr txBox="1"/>
          <p:nvPr/>
        </p:nvSpPr>
        <p:spPr>
          <a:xfrm>
            <a:off x="268448" y="1149293"/>
            <a:ext cx="279461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Base functions</a:t>
            </a:r>
          </a:p>
          <a:p>
            <a:r>
              <a:rPr lang="en-US" dirty="0"/>
              <a:t>plot</a:t>
            </a:r>
          </a:p>
          <a:p>
            <a:r>
              <a:rPr lang="en-US" dirty="0"/>
              <a:t>hist</a:t>
            </a:r>
          </a:p>
          <a:p>
            <a:r>
              <a:rPr lang="en-US" dirty="0" err="1"/>
              <a:t>barplot</a:t>
            </a:r>
            <a:endParaRPr lang="en-US" dirty="0"/>
          </a:p>
          <a:p>
            <a:r>
              <a:rPr lang="en-US" dirty="0"/>
              <a:t>boxplot</a:t>
            </a:r>
          </a:p>
          <a:p>
            <a:endParaRPr lang="en-US" dirty="0"/>
          </a:p>
          <a:p>
            <a:r>
              <a:rPr lang="en-US" dirty="0"/>
              <a:t>polygon</a:t>
            </a:r>
          </a:p>
          <a:p>
            <a:r>
              <a:rPr lang="en-US" dirty="0"/>
              <a:t>density</a:t>
            </a:r>
          </a:p>
          <a:p>
            <a:r>
              <a:rPr lang="en-US" dirty="0" err="1"/>
              <a:t>abline</a:t>
            </a:r>
            <a:endParaRPr lang="en-US" dirty="0"/>
          </a:p>
          <a:p>
            <a:r>
              <a:rPr lang="en-US" dirty="0"/>
              <a:t>lines</a:t>
            </a:r>
          </a:p>
          <a:p>
            <a:r>
              <a:rPr lang="en-US" dirty="0"/>
              <a:t>arrows</a:t>
            </a:r>
          </a:p>
          <a:p>
            <a:endParaRPr lang="en-US" dirty="0"/>
          </a:p>
          <a:p>
            <a:r>
              <a:rPr lang="en-US" dirty="0"/>
              <a:t>many associated arguments</a:t>
            </a:r>
          </a:p>
          <a:p>
            <a:r>
              <a:rPr lang="en-US" dirty="0" err="1"/>
              <a:t>xlab</a:t>
            </a:r>
            <a:endParaRPr lang="en-US" dirty="0"/>
          </a:p>
          <a:p>
            <a:r>
              <a:rPr lang="en-US" dirty="0" err="1"/>
              <a:t>ylab</a:t>
            </a:r>
            <a:endParaRPr lang="en-US" dirty="0"/>
          </a:p>
          <a:p>
            <a:r>
              <a:rPr lang="en-US" dirty="0"/>
              <a:t>main</a:t>
            </a:r>
          </a:p>
          <a:p>
            <a:r>
              <a:rPr lang="en-US" dirty="0" err="1"/>
              <a:t>lty</a:t>
            </a:r>
            <a:endParaRPr lang="en-US" dirty="0"/>
          </a:p>
          <a:p>
            <a:r>
              <a:rPr lang="en-US" dirty="0" err="1"/>
              <a:t>lwd</a:t>
            </a:r>
            <a:endParaRPr lang="en-US" dirty="0"/>
          </a:p>
          <a:p>
            <a:r>
              <a:rPr lang="en-US" dirty="0" err="1"/>
              <a:t>pch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28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Homework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5D413-2008-4049-90C7-DA5E0F492287}"/>
              </a:ext>
            </a:extLst>
          </p:cNvPr>
          <p:cNvSpPr txBox="1"/>
          <p:nvPr/>
        </p:nvSpPr>
        <p:spPr>
          <a:xfrm>
            <a:off x="243280" y="935915"/>
            <a:ext cx="62288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data from course website and make a better plot in 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Make a better plot and save with the following attributes:</a:t>
            </a:r>
          </a:p>
          <a:p>
            <a:r>
              <a:rPr lang="en-US" dirty="0">
                <a:solidFill>
                  <a:srgbClr val="FF0000"/>
                </a:solidFill>
              </a:rPr>
              <a:t>4”x4”</a:t>
            </a:r>
          </a:p>
          <a:p>
            <a:r>
              <a:rPr lang="en-US" dirty="0">
                <a:solidFill>
                  <a:srgbClr val="FF0000"/>
                </a:solidFill>
              </a:rPr>
              <a:t>PDF – vector art</a:t>
            </a:r>
          </a:p>
          <a:p>
            <a:r>
              <a:rPr lang="en-US" dirty="0">
                <a:solidFill>
                  <a:srgbClr val="FF0000"/>
                </a:solidFill>
              </a:rPr>
              <a:t>Follow the advice discussed in class.</a:t>
            </a:r>
          </a:p>
          <a:p>
            <a:r>
              <a:rPr lang="en-US" dirty="0">
                <a:solidFill>
                  <a:srgbClr val="FF0000"/>
                </a:solidFill>
              </a:rPr>
              <a:t>Submit via blackboard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A8292-9F89-764B-9D36-F2660041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16" y="1369168"/>
            <a:ext cx="3902746" cy="36264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2FA79AC-39C8-9749-B1FE-1083BB09A6DB}"/>
              </a:ext>
            </a:extLst>
          </p:cNvPr>
          <p:cNvGrpSpPr/>
          <p:nvPr/>
        </p:nvGrpSpPr>
        <p:grpSpPr>
          <a:xfrm>
            <a:off x="4672239" y="1775479"/>
            <a:ext cx="2847521" cy="2813854"/>
            <a:chOff x="4455987" y="1485214"/>
            <a:chExt cx="2847521" cy="28138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0C58D2-09FF-404E-BE17-9F8BBB125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93" t="77000"/>
            <a:stretch/>
          </p:blipFill>
          <p:spPr>
            <a:xfrm>
              <a:off x="4455987" y="3752070"/>
              <a:ext cx="2847521" cy="54699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115D05-2301-9144-8E12-6F913208B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628"/>
            <a:stretch/>
          </p:blipFill>
          <p:spPr>
            <a:xfrm>
              <a:off x="4493426" y="1485214"/>
              <a:ext cx="2772645" cy="194378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1BA229-ABB0-1A4F-8FBA-B04C015F1C4C}"/>
                </a:ext>
              </a:extLst>
            </p:cNvPr>
            <p:cNvSpPr txBox="1"/>
            <p:nvPr/>
          </p:nvSpPr>
          <p:spPr>
            <a:xfrm>
              <a:off x="5621503" y="3368043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……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AEE801-300B-0546-AD52-4161EBADBB77}"/>
              </a:ext>
            </a:extLst>
          </p:cNvPr>
          <p:cNvSpPr txBox="1"/>
          <p:nvPr/>
        </p:nvSpPr>
        <p:spPr>
          <a:xfrm>
            <a:off x="8120543" y="1429051"/>
            <a:ext cx="33807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the text that we want to support with a figure of this data:</a:t>
            </a:r>
          </a:p>
          <a:p>
            <a:endParaRPr lang="en-US" dirty="0"/>
          </a:p>
          <a:p>
            <a:r>
              <a:rPr lang="en-US" i="1" dirty="0">
                <a:latin typeface="Garamond" panose="02020404030301010803" pitchFamily="18" charset="0"/>
              </a:rPr>
              <a:t>We estimated the rate parameters in our model using a Bayesian MCMC approach. Each estimate is based on 1000 random draws from the posterior distribution. We found that the 95% HPD of parameters one and three did not overlap.</a:t>
            </a:r>
          </a:p>
        </p:txBody>
      </p:sp>
    </p:spTree>
    <p:extLst>
      <p:ext uri="{BB962C8B-B14F-4D97-AF65-F5344CB8AC3E}">
        <p14:creationId xmlns:p14="http://schemas.microsoft.com/office/powerpoint/2010/main" val="392139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Importance of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8DE5-F755-7248-8A5A-1A5D0AF1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45" y="1061594"/>
            <a:ext cx="6644489" cy="55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4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CFE95-AE37-674E-87CE-7D7250F4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311" y="1886875"/>
            <a:ext cx="2589269" cy="1697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1D85F-FD40-C14A-94FB-F487BA5D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84" y="3701901"/>
            <a:ext cx="2269503" cy="1844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9EF1B-3B5C-B946-838B-EA9388AD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799" y="2017302"/>
            <a:ext cx="4648385" cy="2823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40EC6D-58D8-6D44-B45B-40F0E8489109}"/>
              </a:ext>
            </a:extLst>
          </p:cNvPr>
          <p:cNvGrpSpPr/>
          <p:nvPr/>
        </p:nvGrpSpPr>
        <p:grpSpPr>
          <a:xfrm>
            <a:off x="439631" y="1498004"/>
            <a:ext cx="2538372" cy="2885818"/>
            <a:chOff x="316937" y="1903158"/>
            <a:chExt cx="2538372" cy="28858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23AA5E-7233-4945-8DFB-422968B4C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937" y="2422456"/>
              <a:ext cx="2454479" cy="23665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4B6AA7-2500-944A-AF50-9E846F4174DC}"/>
                </a:ext>
              </a:extLst>
            </p:cNvPr>
            <p:cNvSpPr txBox="1"/>
            <p:nvPr/>
          </p:nvSpPr>
          <p:spPr>
            <a:xfrm>
              <a:off x="402957" y="1903158"/>
              <a:ext cx="245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Problem/Question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71D91AB-BF4E-2147-BA90-F67A7ED4B7A3}"/>
              </a:ext>
            </a:extLst>
          </p:cNvPr>
          <p:cNvSpPr txBox="1"/>
          <p:nvPr/>
        </p:nvSpPr>
        <p:spPr>
          <a:xfrm>
            <a:off x="4199184" y="1172544"/>
            <a:ext cx="233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tool and it 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73496-7B9B-E043-B628-FFDDE1A84577}"/>
              </a:ext>
            </a:extLst>
          </p:cNvPr>
          <p:cNvSpPr txBox="1"/>
          <p:nvPr/>
        </p:nvSpPr>
        <p:spPr>
          <a:xfrm>
            <a:off x="8984848" y="1528017"/>
            <a:ext cx="176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Answer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AB24C1-5269-8B45-A5B9-BFA544095567}"/>
              </a:ext>
            </a:extLst>
          </p:cNvPr>
          <p:cNvSpPr/>
          <p:nvPr/>
        </p:nvSpPr>
        <p:spPr>
          <a:xfrm>
            <a:off x="184688" y="1299664"/>
            <a:ext cx="3006671" cy="308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3AE068-58A1-4944-8312-CFBFC4200FE8}"/>
              </a:ext>
            </a:extLst>
          </p:cNvPr>
          <p:cNvSpPr/>
          <p:nvPr/>
        </p:nvSpPr>
        <p:spPr>
          <a:xfrm>
            <a:off x="7444690" y="1498003"/>
            <a:ext cx="4580702" cy="3707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5848F-88FF-8F41-8835-310256BC99D4}"/>
              </a:ext>
            </a:extLst>
          </p:cNvPr>
          <p:cNvSpPr/>
          <p:nvPr/>
        </p:nvSpPr>
        <p:spPr>
          <a:xfrm>
            <a:off x="3717043" y="1146263"/>
            <a:ext cx="3235107" cy="4585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64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335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6730</TotalTime>
  <Words>1606</Words>
  <Application>Microsoft Macintosh PowerPoint</Application>
  <PresentationFormat>Widescreen</PresentationFormat>
  <Paragraphs>235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Garamond</vt:lpstr>
      <vt:lpstr>Helvetica</vt:lpstr>
      <vt:lpstr>Office Theme</vt:lpstr>
      <vt:lpstr>Visualizing Data Biology 683  Lecture 2   Heath Blackmon</vt:lpstr>
      <vt:lpstr>Last week</vt:lpstr>
      <vt:lpstr>Plan for today</vt:lpstr>
      <vt:lpstr>Importance of figures</vt:lpstr>
      <vt:lpstr>Serve a purpose</vt:lpstr>
      <vt:lpstr>Rules for plots</vt:lpstr>
      <vt:lpstr>Show the data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Rules for plots</vt:lpstr>
      <vt:lpstr>Make it accessible to all</vt:lpstr>
      <vt:lpstr>Make it accessible to all</vt:lpstr>
      <vt:lpstr>Rules for plots</vt:lpstr>
      <vt:lpstr>Axes and legends</vt:lpstr>
      <vt:lpstr>Use the right tool</vt:lpstr>
      <vt:lpstr>Types of images</vt:lpstr>
      <vt:lpstr>Resources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How I make a plot</vt:lpstr>
      <vt:lpstr>Plotting in this class</vt:lpstr>
      <vt:lpstr>Functions</vt:lpstr>
      <vt:lpstr>Homework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59</cp:revision>
  <cp:lastPrinted>2018-01-03T19:12:41Z</cp:lastPrinted>
  <dcterms:created xsi:type="dcterms:W3CDTF">2018-01-03T17:15:04Z</dcterms:created>
  <dcterms:modified xsi:type="dcterms:W3CDTF">2021-01-12T19:05:27Z</dcterms:modified>
</cp:coreProperties>
</file>